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notesSlides/notesSlide13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trictFirstAndLastChars="0" saveSubsetFonts="1" autoCompressPictures="0">
  <p:sldMasterIdLst>
    <p:sldMasterId id="2147483654" r:id="rId1"/>
  </p:sldMasterIdLst>
  <p:notesMasterIdLst>
    <p:notesMasterId r:id="rId15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5143500" type="screen16x9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3" d="100"/>
          <a:sy n="93" d="100"/>
        </p:scale>
        <p:origin x="-714" y="-90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7" name="Shape 2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Shape 80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81" name="Shape 8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Shape 8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87" name="Shape 8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93" name="Shape 9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3" name="Shape 3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9" name="Shape 3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5" name="Shape 4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51" name="Shape 5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57" name="Shape 5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63" name="Shape 6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69" name="Shape 6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75" name="Shape 7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 txBox="1">
            <a:spLocks noGrp="1"/>
          </p:cNvSpPr>
          <p:nvPr>
            <p:ph type="ctrTitle"/>
          </p:nvPr>
        </p:nvSpPr>
        <p:spPr>
          <a:xfrm>
            <a:off x="685800" y="1583342"/>
            <a:ext cx="7772400" cy="1159856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algn="ctr">
              <a:spcBef>
                <a:spcPts val="0"/>
              </a:spcBef>
              <a:buSzPct val="100000"/>
              <a:defRPr sz="4800"/>
            </a:lvl1pPr>
            <a:lvl2pPr algn="ctr">
              <a:spcBef>
                <a:spcPts val="0"/>
              </a:spcBef>
              <a:buSzPct val="100000"/>
              <a:defRPr sz="4800"/>
            </a:lvl2pPr>
            <a:lvl3pPr algn="ctr">
              <a:spcBef>
                <a:spcPts val="0"/>
              </a:spcBef>
              <a:buSzPct val="100000"/>
              <a:defRPr sz="4800"/>
            </a:lvl3pPr>
            <a:lvl4pPr algn="ctr">
              <a:spcBef>
                <a:spcPts val="0"/>
              </a:spcBef>
              <a:buSzPct val="100000"/>
              <a:defRPr sz="4800"/>
            </a:lvl4pPr>
            <a:lvl5pPr algn="ctr">
              <a:spcBef>
                <a:spcPts val="0"/>
              </a:spcBef>
              <a:buSzPct val="100000"/>
              <a:defRPr sz="4800"/>
            </a:lvl5pPr>
            <a:lvl6pPr algn="ctr">
              <a:spcBef>
                <a:spcPts val="0"/>
              </a:spcBef>
              <a:buSzPct val="100000"/>
              <a:defRPr sz="4800"/>
            </a:lvl6pPr>
            <a:lvl7pPr algn="ctr">
              <a:spcBef>
                <a:spcPts val="0"/>
              </a:spcBef>
              <a:buSzPct val="100000"/>
              <a:defRPr sz="4800"/>
            </a:lvl7pPr>
            <a:lvl8pPr algn="ctr">
              <a:spcBef>
                <a:spcPts val="0"/>
              </a:spcBef>
              <a:buSzPct val="100000"/>
              <a:defRPr sz="4800"/>
            </a:lvl8pPr>
            <a:lvl9pPr algn="ctr">
              <a:spcBef>
                <a:spcPts val="0"/>
              </a:spcBef>
              <a:buSzPct val="100000"/>
              <a:defRPr sz="4800"/>
            </a:lvl9pPr>
          </a:lstStyle>
          <a:p>
            <a:endParaRPr/>
          </a:p>
        </p:txBody>
      </p:sp>
      <p:sp>
        <p:nvSpPr>
          <p:cNvPr id="9" name="Shape 9"/>
          <p:cNvSpPr txBox="1">
            <a:spLocks noGrp="1"/>
          </p:cNvSpPr>
          <p:nvPr>
            <p:ph type="subTitle" idx="1"/>
          </p:nvPr>
        </p:nvSpPr>
        <p:spPr>
          <a:xfrm>
            <a:off x="685800" y="2840053"/>
            <a:ext cx="7772400" cy="784737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algn="ctr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2" name="Shape 1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8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5" name="Shape 15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3994525" cy="372568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6" name="Shape 16"/>
          <p:cNvSpPr txBox="1">
            <a:spLocks noGrp="1"/>
          </p:cNvSpPr>
          <p:nvPr>
            <p:ph type="body" idx="2"/>
          </p:nvPr>
        </p:nvSpPr>
        <p:spPr>
          <a:xfrm>
            <a:off x="4692273" y="1200150"/>
            <a:ext cx="3994525" cy="372568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hape 20"/>
          <p:cNvSpPr txBox="1">
            <a:spLocks noGrp="1"/>
          </p:cNvSpPr>
          <p:nvPr>
            <p:ph type="body" idx="1"/>
          </p:nvPr>
        </p:nvSpPr>
        <p:spPr>
          <a:xfrm>
            <a:off x="457200" y="4406309"/>
            <a:ext cx="8229600" cy="51952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algn="ctr">
              <a:spcBef>
                <a:spcPts val="360"/>
              </a:spcBef>
              <a:buSzPct val="100000"/>
              <a:buNone/>
              <a:defRPr sz="1800"/>
            </a:lvl1pPr>
          </a:lstStyle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1pPr>
            <a:lvl2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2pPr>
            <a:lvl3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3pPr>
            <a:lvl4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4pPr>
            <a:lvl5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5pPr>
            <a:lvl6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6pPr>
            <a:lvl7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7pPr>
            <a:lvl8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8pPr>
            <a:lvl9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8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600"/>
              </a:spcBef>
              <a:buClr>
                <a:schemeClr val="dk1"/>
              </a:buClr>
              <a:buSzPct val="100000"/>
              <a:defRPr sz="3000">
                <a:solidFill>
                  <a:schemeClr val="dk1"/>
                </a:solidFill>
              </a:defRPr>
            </a:lvl1pPr>
            <a:lvl2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2pPr>
            <a:lvl3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3pPr>
            <a:lvl4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4pPr>
            <a:lvl5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5pPr>
            <a:lvl6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6pPr>
            <a:lvl7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7pPr>
            <a:lvl8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8pPr>
            <a:lvl9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Shape 23"/>
          <p:cNvSpPr txBox="1">
            <a:spLocks noGrp="1"/>
          </p:cNvSpPr>
          <p:nvPr>
            <p:ph type="ctrTitle"/>
          </p:nvPr>
        </p:nvSpPr>
        <p:spPr>
          <a:xfrm>
            <a:off x="685800" y="1583342"/>
            <a:ext cx="7772400" cy="1159856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>
              <a:spcBef>
                <a:spcPts val="0"/>
              </a:spcBef>
              <a:buNone/>
            </a:pPr>
            <a:r>
              <a:rPr lang="cs"/>
              <a:t>Soutěž Dopravní návrh</a:t>
            </a:r>
          </a:p>
        </p:txBody>
      </p:sp>
      <p:sp>
        <p:nvSpPr>
          <p:cNvPr id="24" name="Shape 24"/>
          <p:cNvSpPr txBox="1">
            <a:spLocks noGrp="1"/>
          </p:cNvSpPr>
          <p:nvPr>
            <p:ph type="subTitle" idx="1"/>
          </p:nvPr>
        </p:nvSpPr>
        <p:spPr>
          <a:xfrm>
            <a:off x="685800" y="2840053"/>
            <a:ext cx="7772400" cy="784737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>
              <a:spcBef>
                <a:spcPts val="0"/>
              </a:spcBef>
              <a:buNone/>
            </a:pPr>
            <a:r>
              <a:rPr lang="cs"/>
              <a:t>Projekt Spořilov a okolí</a:t>
            </a: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 txBox="1">
            <a:spLocks noGrp="1"/>
          </p:cNvSpPr>
          <p:nvPr>
            <p:ph type="title"/>
          </p:nvPr>
        </p:nvSpPr>
        <p:spPr>
          <a:xfrm>
            <a:off x="457200" y="324745"/>
            <a:ext cx="8229600" cy="738633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algn="ctr">
              <a:spcBef>
                <a:spcPts val="0"/>
              </a:spcBef>
              <a:buNone/>
            </a:pPr>
            <a:r>
              <a:rPr lang="cs" dirty="0">
                <a:solidFill>
                  <a:schemeClr val="bg1"/>
                </a:solidFill>
              </a:rPr>
              <a:t>Oblast Severozápadní</a:t>
            </a:r>
          </a:p>
        </p:txBody>
      </p:sp>
      <p:sp>
        <p:nvSpPr>
          <p:cNvPr id="78" name="Shape 78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508623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 dirty="0">
                <a:solidFill>
                  <a:schemeClr val="bg1"/>
                </a:solidFill>
              </a:rPr>
              <a:t>Oblast kolem ulic Severní I, Severovýchodní I a Severozápadní I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 dirty="0">
                <a:solidFill>
                  <a:schemeClr val="bg1"/>
                </a:solidFill>
              </a:rPr>
              <a:t>Dosud metrobusy 118 a 170, obrat však dost mizerný, protože spojení je předimenzované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 dirty="0">
                <a:solidFill>
                  <a:schemeClr val="bg1"/>
                </a:solidFill>
              </a:rPr>
              <a:t>Dle návrhu zůstává linka 118, tu však doplňuje linka 138 ze Skalky ke krčské nemocnici</a:t>
            </a:r>
          </a:p>
          <a:p>
            <a:pPr marL="457200" lvl="0" indent="-3810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 dirty="0">
                <a:solidFill>
                  <a:schemeClr val="bg1"/>
                </a:solidFill>
              </a:rPr>
              <a:t>Spojení tak bude na Starém Spořilově(oblast ohraničená ulicemi 5.května, Spořilovská a Jižní Spojkou) lépe rozloženo mezi jeho části</a:t>
            </a: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algn="ctr">
              <a:spcBef>
                <a:spcPts val="0"/>
              </a:spcBef>
              <a:buNone/>
            </a:pPr>
            <a:r>
              <a:rPr lang="cs"/>
              <a:t>Shrnutí</a:t>
            </a:r>
          </a:p>
        </p:txBody>
      </p:sp>
      <p:sp>
        <p:nvSpPr>
          <p:cNvPr id="84" name="Shape 84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41629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dirty="0"/>
              <a:t>Spojení nebude v žádné oblasti zhoršeno, přičemž se ušetří </a:t>
            </a:r>
            <a:r>
              <a:rPr lang="cs" dirty="0" smtClean="0"/>
              <a:t>přes 10,5 milionu korun, což není úplně zanedbatelná částka</a:t>
            </a:r>
            <a:endParaRPr lang="cs" dirty="0"/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dirty="0"/>
              <a:t>Zlepšením rozhodně je zjednodušení linkového vedení linky 293, která dosud měla mnoho závleků a její provoz byl i přes mizerný interval velmi </a:t>
            </a:r>
            <a:r>
              <a:rPr lang="cs" dirty="0" smtClean="0"/>
              <a:t>drahý</a:t>
            </a:r>
            <a:endParaRPr lang="cs" dirty="0"/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75000"/>
          </a:schemeClr>
        </a:solidFill>
        <a:effectLst/>
      </p:bgPr>
    </p:bg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algn="ctr">
              <a:spcBef>
                <a:spcPts val="0"/>
              </a:spcBef>
              <a:buNone/>
            </a:pPr>
            <a:r>
              <a:rPr lang="cs"/>
              <a:t>Shrnutí</a:t>
            </a:r>
          </a:p>
        </p:txBody>
      </p:sp>
      <p:sp>
        <p:nvSpPr>
          <p:cNvPr id="90" name="Shape 9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877954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dirty="0" smtClean="0"/>
              <a:t>Výhodným </a:t>
            </a:r>
            <a:r>
              <a:rPr lang="cs" dirty="0"/>
              <a:t>krokem by jistě bylo zaintegrování linek BB1 a BB2 do PID(pod čísly 211 a 212), protože 80% cestujících má dle mého průzkumu jízdní doklad PID</a:t>
            </a:r>
          </a:p>
          <a:p>
            <a:pPr marL="457200" lvl="0" indent="-3810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dirty="0"/>
              <a:t>Doposud o této </a:t>
            </a:r>
            <a:r>
              <a:rPr lang="cs" dirty="0" smtClean="0"/>
              <a:t>možnosti přepravy ví </a:t>
            </a:r>
            <a:r>
              <a:rPr lang="cs" dirty="0"/>
              <a:t>málokdo a linky nejsou příliš vytíženy, přitom se tímto krokem dá vyřešit problém se zastávkou Brumlovka</a:t>
            </a: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dirty="0" smtClean="0"/>
              <a:t>Shrnutí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>
              <a:buFont typeface="Arial" pitchFamily="34" charset="0"/>
              <a:buChar char="•"/>
            </a:pPr>
            <a:r>
              <a:rPr lang="cs" sz="2400" dirty="0" smtClean="0"/>
              <a:t>Za zkvalitnění můžeme počítat i přímé spojení Skalky s Kačerovem a Nemocnicí Krč linkou 138 s vloženými spoji z/do Záběhlic, která bude proložena novou linkou 145 v trase Skalka - Sídliště Spořilov</a:t>
            </a:r>
          </a:p>
          <a:p>
            <a:pPr>
              <a:buFont typeface="Arial" pitchFamily="34" charset="0"/>
              <a:buChar char="•"/>
            </a:pPr>
            <a:r>
              <a:rPr lang="cs" sz="2400" dirty="0" smtClean="0"/>
              <a:t>Linka 145 bude zajíždět ze Skalky k TESCU na zastávku Michelangelova výměnou za zkrácení vložených spojů na lince 138 na Skalku</a:t>
            </a:r>
          </a:p>
          <a:p>
            <a:pPr>
              <a:buFont typeface="Arial" pitchFamily="34" charset="0"/>
              <a:buChar char="•"/>
            </a:pPr>
            <a:r>
              <a:rPr lang="cs" sz="2400" dirty="0" smtClean="0"/>
              <a:t>Dále je v návrhu prohození linek 170 a 293 v oblasti zastávek Mokrá a Brodského </a:t>
            </a:r>
            <a:r>
              <a:rPr lang="cs" sz="2400" smtClean="0"/>
              <a:t>kvůli současné kapacitní </a:t>
            </a:r>
            <a:r>
              <a:rPr lang="cs" sz="2400" dirty="0" smtClean="0"/>
              <a:t>rezervě na lince 170 a </a:t>
            </a:r>
            <a:r>
              <a:rPr lang="cs" sz="2400" smtClean="0"/>
              <a:t>naopak zatraktivnění </a:t>
            </a:r>
            <a:r>
              <a:rPr lang="cs" sz="2400" dirty="0" smtClean="0"/>
              <a:t>linky 293</a:t>
            </a:r>
          </a:p>
          <a:p>
            <a:pPr lvl="0">
              <a:buFont typeface="Arial" pitchFamily="34" charset="0"/>
              <a:buChar char="•"/>
            </a:pPr>
            <a:endParaRPr lang="cs" sz="3200" dirty="0" smtClean="0"/>
          </a:p>
          <a:p>
            <a:pPr>
              <a:buFont typeface="Arial" pitchFamily="34" charset="0"/>
              <a:buChar char="•"/>
            </a:pPr>
            <a:endParaRPr lang="cs-CZ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0000">
            <a:alpha val="62000"/>
          </a:srgbClr>
        </a:solidFill>
        <a:effectLst/>
      </p:bgPr>
    </p:bg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algn="ctr">
              <a:spcBef>
                <a:spcPts val="0"/>
              </a:spcBef>
              <a:buNone/>
            </a:pPr>
            <a:r>
              <a:rPr lang="cs"/>
              <a:t>Proč Spořilov?</a:t>
            </a:r>
          </a:p>
        </p:txBody>
      </p:sp>
      <p:sp>
        <p:nvSpPr>
          <p:cNvPr id="30" name="Shape 30"/>
          <p:cNvSpPr txBox="1">
            <a:spLocks noGrp="1"/>
          </p:cNvSpPr>
          <p:nvPr>
            <p:ph type="body" idx="1"/>
          </p:nvPr>
        </p:nvSpPr>
        <p:spPr>
          <a:xfrm>
            <a:off x="457200" y="1063375"/>
            <a:ext cx="8229600" cy="38625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/>
              <a:t>Na Spořilově sice nebydlím, ale dost často tuto část města navštěvuji a jezdím tudy</a:t>
            </a:r>
          </a:p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/>
              <a:t>Nelíbí se mi vidět prázdné vozy na linkách 118, 170 či 293 na jedné straně a přetékající linku 135 na straně druhé</a:t>
            </a:r>
          </a:p>
          <a:p>
            <a:pPr marL="457200" lvl="0" indent="-4191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/>
              <a:t>Zdá se mi, že se dá ušetřit a zlepšit dopravu zároveň, čehož se snažím tímto projektem dosáhnout</a:t>
            </a: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 3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algn="ctr">
              <a:spcBef>
                <a:spcPts val="0"/>
              </a:spcBef>
              <a:buNone/>
            </a:pPr>
            <a:r>
              <a:rPr lang="cs"/>
              <a:t>Oblastní celky</a:t>
            </a:r>
          </a:p>
        </p:txBody>
      </p:sp>
      <p:sp>
        <p:nvSpPr>
          <p:cNvPr id="36" name="Shape 36"/>
          <p:cNvSpPr txBox="1">
            <a:spLocks noGrp="1"/>
          </p:cNvSpPr>
          <p:nvPr>
            <p:ph type="body" idx="1"/>
          </p:nvPr>
        </p:nvSpPr>
        <p:spPr>
          <a:xfrm>
            <a:off x="457200" y="994800"/>
            <a:ext cx="8229600" cy="39312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/>
              <a:t>Spořilov jsem si kvůli rozdílnému počtu obyvatel a jejich požadavkům v různých částech rozdělil do několika oblastí:</a:t>
            </a:r>
          </a:p>
          <a:p>
            <a:pPr rtl="0">
              <a:spcBef>
                <a:spcPts val="0"/>
              </a:spcBef>
              <a:buNone/>
            </a:pPr>
            <a:r>
              <a:rPr lang="cs" sz="2400"/>
              <a:t>1) oblast Choceradská</a:t>
            </a:r>
          </a:p>
          <a:p>
            <a:pPr rtl="0">
              <a:spcBef>
                <a:spcPts val="0"/>
              </a:spcBef>
              <a:buNone/>
            </a:pPr>
            <a:r>
              <a:rPr lang="cs" sz="2400"/>
              <a:t>2) oblast Hlavní</a:t>
            </a:r>
          </a:p>
          <a:p>
            <a:pPr rtl="0">
              <a:spcBef>
                <a:spcPts val="0"/>
              </a:spcBef>
              <a:buNone/>
            </a:pPr>
            <a:r>
              <a:rPr lang="cs" sz="2400"/>
              <a:t>3) oblast Měchenická</a:t>
            </a:r>
          </a:p>
          <a:p>
            <a:pPr rtl="0">
              <a:spcBef>
                <a:spcPts val="0"/>
              </a:spcBef>
              <a:buNone/>
            </a:pPr>
            <a:r>
              <a:rPr lang="cs" sz="2400"/>
              <a:t>4) oblast Starý Spořilov</a:t>
            </a:r>
          </a:p>
          <a:p>
            <a:pPr lvl="0">
              <a:spcBef>
                <a:spcPts val="0"/>
              </a:spcBef>
              <a:buNone/>
            </a:pPr>
            <a:r>
              <a:rPr lang="cs" sz="2400"/>
              <a:t>5) oblast Severozápadní</a:t>
            </a: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algn="ctr">
              <a:spcBef>
                <a:spcPts val="0"/>
              </a:spcBef>
              <a:buNone/>
            </a:pPr>
            <a:r>
              <a:rPr lang="cs"/>
              <a:t>Oblast Choceradská</a:t>
            </a:r>
          </a:p>
        </p:txBody>
      </p:sp>
      <p:sp>
        <p:nvSpPr>
          <p:cNvPr id="42" name="Shape 42"/>
          <p:cNvSpPr txBox="1">
            <a:spLocks noGrp="1"/>
          </p:cNvSpPr>
          <p:nvPr>
            <p:ph type="body" idx="1"/>
          </p:nvPr>
        </p:nvSpPr>
        <p:spPr>
          <a:xfrm>
            <a:off x="457200" y="957075"/>
            <a:ext cx="8229600" cy="39687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Oblast domů podél ulice Choceradská a v jejím nejbližším okolí a gymnázia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Dosud bez obsluhy, docházková vzdálenost i více než 600 m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Nově obslouženo linkou 293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Dvě nové zastávky(Malovická obousměrně, Choceradská směr Roztyly)</a:t>
            </a:r>
          </a:p>
          <a:p>
            <a:pPr marL="457200" lvl="0" indent="-3810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Sice se budou muset zrušit 3-4 parkovací místa, ale využití zastávky Malovická směr Sídliště Spořilov bude jistě vyšší, než počet lidí jezdících zde zaparkovanými automobily</a:t>
            </a: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00"/>
        </a:solidFill>
        <a:effectLst/>
      </p:bgPr>
    </p:bg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algn="ctr">
              <a:spcBef>
                <a:spcPts val="0"/>
              </a:spcBef>
              <a:buNone/>
            </a:pPr>
            <a:r>
              <a:rPr lang="cs"/>
              <a:t>Oblast Choceradská</a:t>
            </a:r>
          </a:p>
        </p:txBody>
      </p:sp>
      <p:sp>
        <p:nvSpPr>
          <p:cNvPr id="48" name="Shape 48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rtl="0">
              <a:spcBef>
                <a:spcPts val="0"/>
              </a:spcBef>
              <a:buNone/>
            </a:pPr>
            <a:r>
              <a:rPr lang="cs" sz="2400"/>
              <a:t>Nové zastávky: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Malovická:</a:t>
            </a:r>
          </a:p>
          <a:p>
            <a:pPr rtl="0">
              <a:spcBef>
                <a:spcPts val="0"/>
              </a:spcBef>
              <a:buNone/>
            </a:pPr>
            <a:r>
              <a:rPr lang="cs" sz="2200"/>
              <a:t>- směr Sídliště Spořilov: v ulici Choceradská na konci parkovacího zálivu, asi 5m za křižovatkou s ulicí Malovická</a:t>
            </a:r>
          </a:p>
          <a:p>
            <a:pPr rtl="0">
              <a:spcBef>
                <a:spcPts val="0"/>
              </a:spcBef>
              <a:buNone/>
            </a:pPr>
            <a:r>
              <a:rPr lang="cs" sz="2200"/>
              <a:t>- směr Roztyly: v ulici Choceradská na úrovni parkoviště, asi 40m před křižovatkou s ulicí Malovická, před místem pro přecházení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Choceradská:</a:t>
            </a:r>
          </a:p>
          <a:p>
            <a:pPr lvl="0" rtl="0">
              <a:spcBef>
                <a:spcPts val="0"/>
              </a:spcBef>
              <a:buNone/>
            </a:pPr>
            <a:r>
              <a:rPr lang="cs" sz="2200"/>
              <a:t>- směr Roztyly: v ulici Choceradská u ostrůvku na úrovni parkoviště, asi 45m před křižovatkou s ulicí Senohrabská</a:t>
            </a: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00000"/>
        </a:solidFill>
        <a:effectLst/>
      </p:bgPr>
    </p:bg>
    <p:spTree>
      <p:nvGrpSpPr>
        <p:cNvPr id="1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algn="ctr">
              <a:spcBef>
                <a:spcPts val="0"/>
              </a:spcBef>
              <a:buNone/>
            </a:pPr>
            <a:r>
              <a:rPr lang="cs"/>
              <a:t>Oblast Hlavní</a:t>
            </a:r>
          </a:p>
        </p:txBody>
      </p:sp>
      <p:sp>
        <p:nvSpPr>
          <p:cNvPr id="54" name="Shape 54"/>
          <p:cNvSpPr txBox="1">
            <a:spLocks noGrp="1"/>
          </p:cNvSpPr>
          <p:nvPr>
            <p:ph type="body" idx="1"/>
          </p:nvPr>
        </p:nvSpPr>
        <p:spPr>
          <a:xfrm>
            <a:off x="457200" y="985950"/>
            <a:ext cx="8229600" cy="39492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Oblast mezi Penny Marketem a Albertem podél ulice Hlavní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Dosud mnoho nevyužitých spojů linek 118 a 293, velmi malý obrat cestujících na lince 135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Stížnosti sdružení SOS Spořilov na přílišný počet spojů v oblasti 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Řešené v červnu 2013 tou nejméně vhodnou variantou - zkrácením linky 138, byly zpřetrhány přestupní vazby na jihoměstské metrobusy 135, 136, 213, popř. i 170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Aktuální návaznost linky 138 na tyto linky je nulová</a:t>
            </a: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5"/>
        </a:solidFill>
        <a:effectLst/>
      </p:bgPr>
    </p:bg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algn="ctr">
              <a:spcBef>
                <a:spcPts val="0"/>
              </a:spcBef>
              <a:buNone/>
            </a:pPr>
            <a:r>
              <a:rPr lang="cs"/>
              <a:t>Oblast Hlavní</a:t>
            </a:r>
          </a:p>
        </p:txBody>
      </p:sp>
      <p:sp>
        <p:nvSpPr>
          <p:cNvPr id="60" name="Shape 6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/>
              <a:t>Nově větší směrová nabídka, např. Chodovská, Slavia, Braník či Barrandov</a:t>
            </a:r>
          </a:p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/>
              <a:t>Silnější vazba na metro Budějovická</a:t>
            </a:r>
          </a:p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/>
              <a:t>Více spojů do centra města</a:t>
            </a:r>
          </a:p>
          <a:p>
            <a:pPr marL="457200" lvl="0" indent="-4191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/>
              <a:t>Vhodnost využití prokladů a návazností alespoň u části linek, návaznosti jsou v současnosti dost tristní</a:t>
            </a: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2060"/>
        </a:solidFill>
        <a:effectLst/>
      </p:bgPr>
    </p:bg>
    <p:spTree>
      <p:nvGrpSpPr>
        <p:cNvPr id="1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 txBox="1">
            <a:spLocks noGrp="1"/>
          </p:cNvSpPr>
          <p:nvPr>
            <p:ph type="title"/>
          </p:nvPr>
        </p:nvSpPr>
        <p:spPr>
          <a:xfrm>
            <a:off x="457200" y="324745"/>
            <a:ext cx="8229600" cy="738633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algn="ctr">
              <a:spcBef>
                <a:spcPts val="0"/>
              </a:spcBef>
              <a:buNone/>
            </a:pPr>
            <a:r>
              <a:rPr lang="cs" dirty="0">
                <a:solidFill>
                  <a:schemeClr val="bg1"/>
                </a:solidFill>
              </a:rPr>
              <a:t>Oblast Měchenická</a:t>
            </a:r>
          </a:p>
        </p:txBody>
      </p:sp>
      <p:sp>
        <p:nvSpPr>
          <p:cNvPr id="66" name="Shape 6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41629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dirty="0">
                <a:solidFill>
                  <a:schemeClr val="bg1"/>
                </a:solidFill>
              </a:rPr>
              <a:t>Oblast ulice Na Chodovci a nejbližšího okolí</a:t>
            </a:r>
          </a:p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dirty="0">
                <a:solidFill>
                  <a:schemeClr val="bg1"/>
                </a:solidFill>
              </a:rPr>
              <a:t>Doposud midibusová linka 293 v dlouhém intervalu 15-30 minut</a:t>
            </a:r>
          </a:p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dirty="0">
                <a:solidFill>
                  <a:schemeClr val="bg1"/>
                </a:solidFill>
              </a:rPr>
              <a:t>Nově linka 170 s atraktivním intervalem ve špičkách 7-10 minut, 15 minut v sedle a o víkendech, 20 minut večer</a:t>
            </a:r>
          </a:p>
          <a:p>
            <a:pPr marL="457200" lvl="0" indent="-4191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dirty="0" smtClean="0">
                <a:solidFill>
                  <a:schemeClr val="bg1"/>
                </a:solidFill>
              </a:rPr>
              <a:t>Nově dostupné lokality(Braník</a:t>
            </a:r>
            <a:r>
              <a:rPr lang="cs" dirty="0">
                <a:solidFill>
                  <a:schemeClr val="bg1"/>
                </a:solidFill>
              </a:rPr>
              <a:t>, Barrandov)</a:t>
            </a: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C000"/>
        </a:solidFill>
        <a:effectLst/>
      </p:bgPr>
    </p:bg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 txBox="1">
            <a:spLocks noGrp="1"/>
          </p:cNvSpPr>
          <p:nvPr>
            <p:ph type="title"/>
          </p:nvPr>
        </p:nvSpPr>
        <p:spPr>
          <a:xfrm>
            <a:off x="457200" y="1966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algn="ctr">
              <a:spcBef>
                <a:spcPts val="0"/>
              </a:spcBef>
              <a:buNone/>
            </a:pPr>
            <a:r>
              <a:rPr lang="cs"/>
              <a:t>Oblast Starý Spořilov</a:t>
            </a:r>
          </a:p>
        </p:txBody>
      </p:sp>
      <p:sp>
        <p:nvSpPr>
          <p:cNvPr id="72" name="Shape 7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Oblast kolem ulice Hlavní od zastávky Lešanská po nájezd na ulici 5.května a Jižní Spojku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Doposud linka 293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Nově atraktivní linka 170 na metro Budějovická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Mnoho lidí dochází kvůli špatnému spojení autobusovou linkou 293 až na metro Roztyly, což je i více jak 1200m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Vést sem linku 170 se může zdát neefektivní, ale nemělo by tomu tak být</a:t>
            </a:r>
          </a:p>
          <a:p>
            <a:pPr marL="457200" lvl="0" indent="-3810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cs" sz="2400"/>
              <a:t>Když zde bývala linka 118, tak si mnoho cestujících z této oblasti našla</a:t>
            </a: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imple-ligh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729</Words>
  <Application>Microsoft Office PowerPoint</Application>
  <PresentationFormat>Předvádění na obrazovce (16:9)</PresentationFormat>
  <Paragraphs>64</Paragraphs>
  <Slides>13</Slides>
  <Notes>13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13</vt:i4>
      </vt:variant>
    </vt:vector>
  </HeadingPairs>
  <TitlesOfParts>
    <vt:vector size="14" baseType="lpstr">
      <vt:lpstr>simple-light</vt:lpstr>
      <vt:lpstr>Soutěž Dopravní návrh</vt:lpstr>
      <vt:lpstr>Proč Spořilov?</vt:lpstr>
      <vt:lpstr>Oblastní celky</vt:lpstr>
      <vt:lpstr>Oblast Choceradská</vt:lpstr>
      <vt:lpstr>Oblast Choceradská</vt:lpstr>
      <vt:lpstr>Oblast Hlavní</vt:lpstr>
      <vt:lpstr>Oblast Hlavní</vt:lpstr>
      <vt:lpstr>Oblast Měchenická</vt:lpstr>
      <vt:lpstr>Oblast Starý Spořilov</vt:lpstr>
      <vt:lpstr>Oblast Severozápadní</vt:lpstr>
      <vt:lpstr>Shrnutí</vt:lpstr>
      <vt:lpstr>Shrnutí</vt:lpstr>
      <vt:lpstr>Shrnutí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Soutěž Dopravní návrh</dc:title>
  <cp:lastModifiedBy>jiří ryant</cp:lastModifiedBy>
  <cp:revision>5</cp:revision>
  <dcterms:modified xsi:type="dcterms:W3CDTF">2014-08-31T16:41:44Z</dcterms:modified>
</cp:coreProperties>
</file>